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PT Sans Narrow"/>
      <p:regular r:id="rId39"/>
      <p:bold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BF1FE3-C389-482B-A4FB-DD9EBD4DEE14}">
  <a:tblStyle styleId="{A4BF1FE3-C389-482B-A4FB-DD9EBD4DEE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Narrow-bold.fntdata"/><Relationship Id="rId20" Type="http://schemas.openxmlformats.org/officeDocument/2006/relationships/slide" Target="slides/slide14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TSansNarrow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25345cda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25345cda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25345cda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25345cda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25345cda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25345cda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28585bff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28585bff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25345cda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25345cda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25345cda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25345cda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93218656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93218656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28e741a83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28e741a8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28e741a83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28e741a83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28e741a83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28e741a83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93218656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93218656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28e741a83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628e741a8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28e741a83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28e741a83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28e741a83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28e741a8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28e741a83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28e741a83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28e741a83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28e741a83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28e741a83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28e741a83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28e741a83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28e741a83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28e741a83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628e741a83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28e741a83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28e741a83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28e741a83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28e741a83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a8f1cb7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a8f1cb7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28e741a83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28e741a8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28e741a83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28e741a83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93218656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93218656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93218656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93218656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28e741a8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28e741a8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28e741a8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28e741a8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25345cda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25345cd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25345cd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25345cd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25345cda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25345cda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cnn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e funcionamento da rede TOR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Andr</a:t>
            </a:r>
            <a:r>
              <a:rPr lang="pt-BR"/>
              <a:t>é Lima, Igor de Matos e Ítalo Manzine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Tor: The Second-Generation Onion Router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FF"/>
                </a:solidFill>
              </a:rPr>
              <a:t>Como o Tor Funciona?</a:t>
            </a:r>
            <a:endParaRPr b="1" sz="2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263" y="1938125"/>
            <a:ext cx="6755476" cy="30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6256200" y="4085375"/>
            <a:ext cx="288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Figura 1: fonte: https://www.avast.com/pt-br/c-tor-dark-web-browser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Tor: The Second-Generation Onion Router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FF"/>
                </a:solidFill>
              </a:rPr>
              <a:t>Serviços Ocultos</a:t>
            </a:r>
            <a:endParaRPr b="1" sz="2000"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Objetivo: Esconder a localização de servidores (ex.: sites .onion).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Funcionamento: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Servidor anuncia pontos de introdução;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Cliente usa ponto de rendezvous para conexão anônima.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Aplicações: 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Censura-resistência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Proteção contra DDoS.</a:t>
            </a:r>
            <a:endParaRPr b="1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Tor: The Second-Generation Onion Router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FF"/>
                </a:solidFill>
              </a:rPr>
              <a:t>Ameaças e Defesas</a:t>
            </a:r>
            <a:endParaRPr b="1" sz="2000"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Ataques passivos: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Análise de tráfego → Mitigada por multiplexação.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Ataques ativos: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Comprometimento de nós → Chaves temporárias e PFS;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Modificação de dados → Verificação de integridade.</a:t>
            </a:r>
            <a:endParaRPr b="1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Tor: The Second-Generation Onion Router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FF"/>
                </a:solidFill>
              </a:rPr>
              <a:t>Ameaças e Defesas</a:t>
            </a:r>
            <a:endParaRPr b="1" sz="20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050" y="1716400"/>
            <a:ext cx="4765876" cy="30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7251025" y="3907475"/>
            <a:ext cx="190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fonte: https://github.com/Attacks-on-Tor/Attacks-on-Tor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Tor: The Second-Generation Onion Router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FF"/>
                </a:solidFill>
              </a:rPr>
              <a:t>Resultados Práticos</a:t>
            </a:r>
            <a:endParaRPr b="1" sz="2000"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Rede inicial: 32 nós (EUA e Europa).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Desempenho: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>
                <a:solidFill>
                  <a:schemeClr val="accent5"/>
                </a:solidFill>
              </a:rPr>
              <a:t>Download direto: 210s </a:t>
            </a:r>
            <a:r>
              <a:rPr b="1" lang="pt-BR" sz="2000"/>
              <a:t>vs. </a:t>
            </a:r>
            <a:r>
              <a:rPr b="1" lang="pt-BR" sz="2000">
                <a:solidFill>
                  <a:srgbClr val="CC0000"/>
                </a:solidFill>
              </a:rPr>
              <a:t>Tor: 300s </a:t>
            </a:r>
            <a:r>
              <a:rPr b="1" lang="pt-BR" sz="2000"/>
              <a:t>(arquivo de 60MB).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Latência web: </a:t>
            </a:r>
            <a:r>
              <a:rPr b="1" lang="pt-BR" sz="2000">
                <a:solidFill>
                  <a:schemeClr val="accent5"/>
                </a:solidFill>
              </a:rPr>
              <a:t>0.4s</a:t>
            </a:r>
            <a:r>
              <a:rPr b="1" lang="pt-BR" sz="2000"/>
              <a:t>–</a:t>
            </a:r>
            <a:r>
              <a:rPr b="1" lang="pt-BR" sz="2000">
                <a:solidFill>
                  <a:srgbClr val="CC0000"/>
                </a:solidFill>
              </a:rPr>
              <a:t>5.3s </a:t>
            </a:r>
            <a:r>
              <a:rPr b="1" lang="pt-BR" sz="2000"/>
              <a:t>(</a:t>
            </a:r>
            <a:r>
              <a:rPr b="1" lang="pt-BR" sz="2000" u="sng">
                <a:solidFill>
                  <a:schemeClr val="hlink"/>
                </a:solidFill>
                <a:hlinkClick r:id="rId3"/>
              </a:rPr>
              <a:t>CNN.com</a:t>
            </a:r>
            <a:r>
              <a:rPr b="1" lang="pt-BR" sz="2000"/>
              <a:t>).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Usos: 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Navegação;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SSH;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e-mail anônimo;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Wikis ocultos.</a:t>
            </a:r>
            <a:endParaRPr b="1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Tor: The Second-Generation Onion Router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FF"/>
                </a:solidFill>
              </a:rPr>
              <a:t>Conclusão</a:t>
            </a:r>
            <a:endParaRPr b="1" sz="2000"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Tor é: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Uma rede anônima eficiente, usável e flexível.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Melhoria crítica sobre sistemas anteriores.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Limitações: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Não resolve todos os ataques (ex.: confirmação de tráfego).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Requer mais pesquisa em escalabilidade.</a:t>
            </a:r>
            <a:endParaRPr b="1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Artigo 2: "</a:t>
            </a:r>
            <a:r>
              <a:rPr lang="pt-BR"/>
              <a:t>De-anonymisation attacks on Tor: A Survey</a:t>
            </a:r>
            <a:r>
              <a:rPr lang="pt-BR"/>
              <a:t>"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Autores</a:t>
            </a:r>
            <a:r>
              <a:rPr lang="pt-BR"/>
              <a:t>: Ishan Karunanayake, Nadeem Ahmed, Robert Malaney, et 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Publicação</a:t>
            </a:r>
            <a:r>
              <a:rPr lang="pt-BR"/>
              <a:t>: IEEE Communications Surveys &amp; Tutorials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Tipo</a:t>
            </a:r>
            <a:r>
              <a:rPr lang="pt-BR"/>
              <a:t>: Artigo de Revisão (Survey Paper).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/>
              <a:t>Foco</a:t>
            </a:r>
            <a:r>
              <a:rPr lang="pt-BR"/>
              <a:t>: Não propõe um novo ataque, mas </a:t>
            </a:r>
            <a:r>
              <a:rPr b="1" lang="pt-BR"/>
              <a:t>revisa, categoriza e analisa</a:t>
            </a:r>
            <a:r>
              <a:rPr lang="pt-BR"/>
              <a:t> o estado da arte dos ataques de desanonimização contra a rede Tor.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De-anonymisation attacks on Tor: A Survey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007475"/>
            <a:ext cx="8520600" cy="3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Objetivo e Aplicação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r>
              <a:rPr lang="pt-BR"/>
              <a:t> popularidade do Tor para atividades lícitas (privacidade, jornalismo) e ilícitas (cibercrime) cria uma forte motivação para quebrar seu anonimato. As revisões existentes sobre o tema estavam desatualizadas ou incompletas.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Objetivo do Artigo</a:t>
            </a:r>
            <a:r>
              <a:rPr lang="pt-BR"/>
              <a:t>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pt-BR"/>
              <a:t>Fornecer uma visão geral abrangente e atualizada dos ataques de desanonimização.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/>
              <a:t>Propor uma nova taxonomia (classificação) multi-nível para organizar sistematicamente esses ataques.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/>
              <a:t>Analisar a praticidade e evolução dos ataques frente ao crescimento e melhorias de segurança da rede Tor.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Aplicação</a:t>
            </a:r>
            <a:r>
              <a:rPr lang="pt-BR"/>
              <a:t>: Servir como um recurso fundamental para pesquisadores, desenvolvedores e agências de segurança entenderem o cenário de ameaças e orientar futuras pesquisas em defesas.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De-anonymisation attacks on Tor: A Survey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007475"/>
            <a:ext cx="8520600" cy="3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Contribuição Principal: Uma Nova Taxonomia de Ataques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artigo propõe uma classificação em múltiplos níveis para os ataques de desanonimização:</a:t>
            </a:r>
            <a:endParaRPr/>
          </a:p>
          <a:p>
            <a:pPr indent="-31472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pt-BR" sz="1750"/>
              <a:t>Nível 1 (Alvo):</a:t>
            </a:r>
            <a:r>
              <a:rPr lang="pt-BR" sz="1750"/>
              <a:t> </a:t>
            </a:r>
            <a:r>
              <a:rPr lang="pt-BR" sz="1750"/>
              <a:t>O que o atacante quer controlar?</a:t>
            </a:r>
            <a:endParaRPr sz="1750"/>
          </a:p>
          <a:p>
            <a:pPr indent="-31472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 sz="1750"/>
              <a:t>Roteadores de Entrada e Saída:</a:t>
            </a:r>
            <a:r>
              <a:rPr lang="pt-BR" sz="1750"/>
              <a:t> </a:t>
            </a:r>
            <a:r>
              <a:rPr lang="pt-BR" sz="1750"/>
              <a:t>Controlar os dois extremos do circuito.</a:t>
            </a:r>
            <a:endParaRPr sz="1750"/>
          </a:p>
          <a:p>
            <a:pPr indent="-31472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 sz="1750"/>
              <a:t>Canal Lateral (Side-Channel):</a:t>
            </a:r>
            <a:r>
              <a:rPr lang="pt-BR" sz="1750"/>
              <a:t> Apenas observar o tráfego (ex: um Provedor de Internet).</a:t>
            </a:r>
            <a:endParaRPr sz="1750"/>
          </a:p>
          <a:p>
            <a:pPr indent="-31472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 sz="1750"/>
              <a:t>OP/OR/Servidor:</a:t>
            </a:r>
            <a:r>
              <a:rPr lang="pt-BR" sz="1750"/>
              <a:t> </a:t>
            </a:r>
            <a:r>
              <a:rPr lang="pt-BR" sz="1750"/>
              <a:t>Controlar um único componente (cliente, relé ou servidor).</a:t>
            </a:r>
            <a:endParaRPr sz="1750"/>
          </a:p>
          <a:p>
            <a:pPr indent="-31472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 sz="1750"/>
              <a:t>Híbrido:</a:t>
            </a:r>
            <a:r>
              <a:rPr lang="pt-BR" sz="1750"/>
              <a:t> </a:t>
            </a:r>
            <a:r>
              <a:rPr lang="pt-BR" sz="1750"/>
              <a:t>Uma combinação dos anteriores.</a:t>
            </a:r>
            <a:endParaRPr sz="1750"/>
          </a:p>
          <a:p>
            <a:pPr indent="-31472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1750"/>
              <a:t>Nível 2 (Método):</a:t>
            </a:r>
            <a:r>
              <a:rPr lang="pt-BR" sz="1750"/>
              <a:t> Como o atacante age?</a:t>
            </a:r>
            <a:endParaRPr sz="1750"/>
          </a:p>
          <a:p>
            <a:pPr indent="-31472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 sz="1750"/>
              <a:t>Passiv</a:t>
            </a:r>
            <a:r>
              <a:rPr b="1" lang="pt-BR" sz="1750"/>
              <a:t>o</a:t>
            </a:r>
            <a:r>
              <a:rPr b="1" lang="pt-BR" sz="1750"/>
              <a:t>: </a:t>
            </a:r>
            <a:r>
              <a:rPr lang="pt-BR" sz="1750"/>
              <a:t>Apenas observa o tráfego, sem alterá-lo.</a:t>
            </a:r>
            <a:endParaRPr sz="1750"/>
          </a:p>
          <a:p>
            <a:pPr indent="-31472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 sz="1750"/>
              <a:t>Ativo: </a:t>
            </a:r>
            <a:r>
              <a:rPr lang="pt-BR" sz="1750"/>
              <a:t>Modifica, injeta ou deleta pacotes para criar um padrão identificável.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De-anonymisation attacks on Tor: A Survey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550" y="999100"/>
            <a:ext cx="5962750" cy="385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</a:t>
            </a:r>
            <a:r>
              <a:rPr lang="pt-BR"/>
              <a:t>ntrodução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FF"/>
                </a:solidFill>
              </a:rPr>
              <a:t>O que é Tor?</a:t>
            </a:r>
            <a:endParaRPr b="1" sz="2000">
              <a:solidFill>
                <a:srgbClr val="0000FF"/>
              </a:solidFill>
            </a:endParaRPr>
          </a:p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pt-BR" sz="2000"/>
              <a:t>TOR = The Onion Router</a:t>
            </a:r>
            <a:endParaRPr b="1"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2000"/>
              <a:t>Uma rede de comunicação anônima de baixa latência.</a:t>
            </a:r>
            <a:endParaRPr b="1"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2000"/>
              <a:t>Serve para proteger identidade e localização dos usuários enquanto usam serviços baseados em TCP, como navegação web, SSH, mensageiros etc.</a:t>
            </a:r>
            <a:endParaRPr b="1"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2000"/>
              <a:t>Adota a técnica de “Roteamento em Camadas” (Onion Routing): Cada nó sabe apenas de quem recebeu e para onde enviar, nunca o caminho completo.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De-anonymisation attacks on Tor: A Survey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007475"/>
            <a:ext cx="8520600" cy="4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Análise das Categorias de Ataques</a:t>
            </a:r>
            <a:endParaRPr b="1">
              <a:solidFill>
                <a:srgbClr val="0000FF"/>
              </a:solidFill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pt-BR" sz="1800"/>
              <a:t>Ataques de Entrada/Saída:</a:t>
            </a:r>
            <a:endParaRPr b="1" sz="1800"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pt-BR" sz="1800"/>
              <a:t>Eram os mais estudados no início do Tor.</a:t>
            </a:r>
            <a:endParaRPr sz="1800"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b="1" lang="pt-BR" sz="1800"/>
              <a:t>Resultado:</a:t>
            </a:r>
            <a:r>
              <a:rPr lang="pt-BR" sz="1800"/>
              <a:t> Hoje, são considerados impraticáveis para a maioria dos adversários devido ao grande número de relés na rede. Exigiria um poder de vigilância global.</a:t>
            </a:r>
            <a:endParaRPr sz="18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1800"/>
              <a:t>Ataques de Canal Lateral (Side-Channel):</a:t>
            </a:r>
            <a:endParaRPr b="1" sz="1800"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b="1" lang="pt-BR" sz="1800"/>
              <a:t>A área de pesquisa mais ativa e perigosa atualmente.</a:t>
            </a:r>
            <a:endParaRPr b="1" sz="1800"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pt-BR" sz="1800"/>
              <a:t>Principal técnica: </a:t>
            </a:r>
            <a:r>
              <a:rPr b="1" lang="pt-BR" sz="1800"/>
              <a:t>Website Fingerprinting (WF)</a:t>
            </a:r>
            <a:r>
              <a:rPr lang="pt-BR" sz="1800"/>
              <a:t>, que usa Machine Learning e Deep Learning para identificar os sites visitados pelo usuário, mesmo com o tráfego criptografado.</a:t>
            </a:r>
            <a:endParaRPr sz="1800"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b="1" lang="pt-BR" sz="1800"/>
              <a:t>Resultado:</a:t>
            </a:r>
            <a:r>
              <a:rPr lang="pt-BR" sz="1800"/>
              <a:t> Ataques com alta taxa de sucesso em ambientes controlados.</a:t>
            </a:r>
            <a:endParaRPr sz="1800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1800"/>
              <a:t>Ataques a Hidden Services (HS):</a:t>
            </a:r>
            <a:endParaRPr b="1" sz="1800"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pt-BR" sz="1800"/>
              <a:t>Geralmente são </a:t>
            </a:r>
            <a:r>
              <a:rPr b="1" lang="pt-BR" sz="1800"/>
              <a:t>híbridos e complexos,</a:t>
            </a:r>
            <a:r>
              <a:rPr lang="pt-BR" sz="1800"/>
              <a:t> exigindo o controle de múltiplos componentes (ex: um cliente malicioso e um guard node).</a:t>
            </a:r>
            <a:endParaRPr sz="1800"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b="1" lang="pt-BR" sz="1800"/>
              <a:t>Resultado: </a:t>
            </a:r>
            <a:r>
              <a:rPr lang="pt-BR" sz="1800"/>
              <a:t>Embora difíceis, ataques do mundo real (como a "Operation Onymous") já derrubaram centenas de serviços .onion, mostrando sua viabilidade.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De-anonymisation attacks on Tor: A Survey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007475"/>
            <a:ext cx="8520600" cy="4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Ataques de Canal Lateral</a:t>
            </a:r>
            <a:endParaRPr b="1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O artigo destaca que os ataques mais práticos e perigosos hoje são os de Canal Lateral (Side-Channel).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O que é? O atacante não precisa comprometer um nó do Tor. Ele apenas observa o tráfego criptografado de "fora", em um ponto onde ele já tem acesso.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Quem pode ser o atacante?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Um Provedor de Internet (ISP)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O administrador de uma rede Wi-Fi pública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Agências governamentais que monitoram a infraestrutura da internet.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De-anonymisation attacks on Tor: A Survey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802" y="1232150"/>
            <a:ext cx="5881050" cy="33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De-anonymisation attacks on Tor: A Survey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007475"/>
            <a:ext cx="8520600" cy="4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Website Fingerprinting</a:t>
            </a:r>
            <a:endParaRPr b="1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A principal técnica de ataque de canal lateral é o Website Fingerprinting (WF).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pt-BR" sz="1500"/>
              <a:t>A Ideia:</a:t>
            </a:r>
            <a:r>
              <a:rPr lang="pt-BR" sz="1500"/>
              <a:t> Cada site tem um padrão único de carregamento de dados (tamanho, direção e tempo dos pacotes).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pt-BR" sz="1500"/>
              <a:t>A "Impressão Digital": </a:t>
            </a:r>
            <a:r>
              <a:rPr lang="pt-BR" sz="1500"/>
              <a:t>Esse padrão cria uma "assinatura" ou "impressão digital" no tráfego, mesmo que ele esteja criptografado.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O Ataque: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O atacante cria um banco de dados com as "impressões digitais" de milhares de sites.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Ele captura o tráfego do usuário.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pt-BR" sz="1500"/>
              <a:t>Usando Machine Learning, ele compara o padrão capturado com seu banco de dados para "adivinhar" o site visitado com alta precisão.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48" y="443338"/>
            <a:ext cx="4245450" cy="42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273" y="1236325"/>
            <a:ext cx="4267203" cy="253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De-anonymisation attacks on Tor: A Survey</a:t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007475"/>
            <a:ext cx="8520600" cy="4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Evolução do WF</a:t>
            </a:r>
            <a:endParaRPr b="1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Os ataques de Website Fingerprinting se tornaram extremamente sofisticados.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pt-BR" sz="1500"/>
              <a:t>Ataques Antigos: </a:t>
            </a:r>
            <a:r>
              <a:rPr lang="pt-BR" sz="1500"/>
              <a:t>Usavam estatísticas simples.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pt-BR" sz="1500"/>
              <a:t>Ataques Modernos (pós-2018): </a:t>
            </a:r>
            <a:r>
              <a:rPr lang="pt-BR" sz="1500"/>
              <a:t>Utilizam algoritmos avançados de Deep Learning, como Redes Neurais Convolucionais (CNNs), que são muito mais difíceis de enganar.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Eficácia: </a:t>
            </a:r>
            <a:r>
              <a:rPr lang="pt-BR" sz="1500"/>
              <a:t>Esses novos ataques conseguem derrotar muitas das defesas que o Tor implementou, como o padding (adicionar dados falsos para confundir a análise).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600" y="587133"/>
            <a:ext cx="9144001" cy="396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De-anonymisation attacks on Tor: A Survey</a:t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311700" y="1007475"/>
            <a:ext cx="8520600" cy="4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Desanonimizando Serviços Ocultos</a:t>
            </a:r>
            <a:endParaRPr b="1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O artigo também analisa ataques específicos contra</a:t>
            </a:r>
            <a:r>
              <a:rPr b="1" lang="pt-BR" sz="1500"/>
              <a:t> Hidden Services (.onion).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pt-BR" sz="1500"/>
              <a:t>Desafio Maior: </a:t>
            </a:r>
            <a:r>
              <a:rPr lang="pt-BR" sz="1500"/>
              <a:t>Desanonimizar um serviço oculto é mais difícil, pois não há um nó de saída. A conexão ocorre inteiramente dentro da rede Tor através de um Rendezvous Point.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pt-BR" sz="1500"/>
              <a:t>Estratégias de Ataque: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pt-BR" sz="1500"/>
              <a:t>Guard Discovery: </a:t>
            </a:r>
            <a:r>
              <a:rPr lang="pt-BR" sz="1500"/>
              <a:t>O atacante força a criação de muitos circuitos até que seus próprios nós sejam escolhidos como intermediários, permitindo identificar o primeiro nó de guarda do serviço oculto.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pt-BR" sz="1500"/>
              <a:t>Watermarking: </a:t>
            </a:r>
            <a:r>
              <a:rPr lang="pt-BR" sz="1500"/>
              <a:t>O atacante (como um cliente malicioso) injeta padrões sutis no tráfego que envia ao serviço, esperando que esses padrões sejam detectados no nó de guarda do serviço.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De-anonymisation attacks on Tor: A Survey</a:t>
            </a:r>
            <a:endParaRPr/>
          </a:p>
        </p:txBody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311700" y="1007475"/>
            <a:ext cx="8520600" cy="4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Resultados: Uma "Corrida Armamentista" Contínua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12"/>
              <a:t>O artigo demonstra um ciclo contínuo de ataque e defesa:</a:t>
            </a:r>
            <a:endParaRPr sz="1712"/>
          </a:p>
          <a:p>
            <a:pPr indent="-32105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pt-BR" sz="1712"/>
              <a:t>Ataques Iniciais (2005-2010): </a:t>
            </a:r>
            <a:r>
              <a:rPr lang="pt-BR" sz="1712"/>
              <a:t>Focados em correlação de tráfego e controle de nós.</a:t>
            </a:r>
            <a:endParaRPr sz="1712"/>
          </a:p>
          <a:p>
            <a:pPr indent="-32105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 sz="1712"/>
              <a:t>Defesa do Tor:</a:t>
            </a:r>
            <a:r>
              <a:rPr lang="pt-BR" sz="1712"/>
              <a:t> Introdução de </a:t>
            </a:r>
            <a:r>
              <a:rPr b="1" lang="pt-BR" sz="1712"/>
              <a:t>Guard Nodes</a:t>
            </a:r>
            <a:r>
              <a:rPr lang="pt-BR" sz="1712"/>
              <a:t> (para dificultar o controle da entrada) e </a:t>
            </a:r>
            <a:r>
              <a:rPr b="1" lang="pt-BR" sz="1712"/>
              <a:t>Bandwidth Authorities</a:t>
            </a:r>
            <a:r>
              <a:rPr lang="pt-BR" sz="1712"/>
              <a:t> (para evitar que nós maliciosos finjam ser rápidos).</a:t>
            </a:r>
            <a:endParaRPr sz="1712"/>
          </a:p>
          <a:p>
            <a:pPr indent="-3210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1712"/>
              <a:t>Ataques Modernos (2015-Hoje):</a:t>
            </a:r>
            <a:r>
              <a:rPr lang="pt-BR" sz="1712"/>
              <a:t> Foco em </a:t>
            </a:r>
            <a:r>
              <a:rPr b="1" lang="pt-BR" sz="1712"/>
              <a:t>Website Fingerprinting (WF) </a:t>
            </a:r>
            <a:r>
              <a:rPr lang="pt-BR" sz="1712"/>
              <a:t>e ataques sofisticados a Hidden Services.</a:t>
            </a:r>
            <a:endParaRPr sz="1712"/>
          </a:p>
          <a:p>
            <a:pPr indent="-32105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 sz="1712"/>
              <a:t>Defesa do Tor: </a:t>
            </a:r>
            <a:r>
              <a:rPr lang="pt-BR" sz="1712"/>
              <a:t>Introdução de </a:t>
            </a:r>
            <a:r>
              <a:rPr b="1" lang="pt-BR" sz="1712"/>
              <a:t>preenchimento de circuito (padding)</a:t>
            </a:r>
            <a:r>
              <a:rPr lang="pt-BR" sz="1712"/>
              <a:t> para ofuscar padrões de tráfego e o protocolo </a:t>
            </a:r>
            <a:r>
              <a:rPr b="1" lang="pt-BR" sz="1712"/>
              <a:t>V3 Onion Services</a:t>
            </a:r>
            <a:r>
              <a:rPr lang="pt-BR" sz="1712"/>
              <a:t>, com criptografia mais forte e mais resistente à descoberta de guardas.</a:t>
            </a:r>
            <a:endParaRPr sz="171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12"/>
              <a:t>A segurança do Tor não é estática. A rede evolui diretamente em resposta às pesquisas acadêmicas sobre seus ataques.</a:t>
            </a:r>
            <a:endParaRPr sz="171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00" y="222762"/>
            <a:ext cx="7568149" cy="460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40"/>
              <a:t>Principais Melhorias da TOR em relação a Internet padrão:</a:t>
            </a:r>
            <a:endParaRPr sz="2740"/>
          </a:p>
        </p:txBody>
      </p:sp>
      <p:graphicFrame>
        <p:nvGraphicFramePr>
          <p:cNvPr id="79" name="Google Shape;79;p15"/>
          <p:cNvGraphicFramePr/>
          <p:nvPr/>
        </p:nvGraphicFramePr>
        <p:xfrm>
          <a:off x="420175" y="107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{A4BF1FE3-C389-482B-A4FB-DD9EBD4DEE14}</a:tableStyleId>
              </a:tblPr>
              <a:tblGrid>
                <a:gridCol w="4115275"/>
                <a:gridCol w="4115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Problema no antigo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Solução no TOR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Falta de sigilo futuro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Perfect Forward Secrecy</a:t>
                      </a: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(cada salto negocia chaves únicas e descartáveis)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Problemas com congestionamento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Controle de Congestionamento descentralizado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Falta de integridade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Checagem de integridade de ponta a ponta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Complexidade em proxy de aplicação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Uso de </a:t>
                      </a: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SOCKS Proxy padrão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Falta de políticas de saída configuráveis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Exit Policies por nó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Difícil escalabilidade da rede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Uso de </a:t>
                      </a: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Directory Servers</a:t>
                      </a: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centralizados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Serviços escondidos frágeis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Rendezvous Points e Hidden Services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De-anonymisation attacks on Tor: A Survey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11700" y="1007475"/>
            <a:ext cx="8520600" cy="4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Conclusão</a:t>
            </a:r>
            <a:endParaRPr b="1">
              <a:solidFill>
                <a:srgbClr val="0000FF"/>
              </a:solidFill>
            </a:endParaRPr>
          </a:p>
          <a:p>
            <a:pPr indent="-32921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712"/>
              <a:t>O cenário de ameaças ao Tor evoluiu de ataques estruturais (controlar nós) para ataques sofisticados de análise de tráfego (como Website Fingerprinting com IA).</a:t>
            </a:r>
            <a:endParaRPr sz="1712"/>
          </a:p>
          <a:p>
            <a:pPr indent="-32921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12"/>
              <a:t>Muitos dos ataques mais antigos perderam sua praticidade com o crescimento massivo da rede.</a:t>
            </a:r>
            <a:endParaRPr sz="1712"/>
          </a:p>
          <a:p>
            <a:pPr indent="-32921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12"/>
              <a:t>Ataques de canal lateral (Side-Channel) representam a ameaça mais significativa hoje, pois exigem menos recursos do que controlar relés.</a:t>
            </a:r>
            <a:endParaRPr sz="1712"/>
          </a:p>
          <a:p>
            <a:pPr indent="-32921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12"/>
              <a:t>A "corrida armamentista" entre pesquisadores de ataque e desenvolvedores de defesa continuará, impulsionando a segurança da rede.</a:t>
            </a:r>
            <a:endParaRPr sz="1712"/>
          </a:p>
          <a:p>
            <a:pPr indent="-32921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12"/>
              <a:t>O artigo conclui que é um recurso valioso para entender o panorama atual e direcionar os esforços futuros para a proteção do Tor.</a:t>
            </a:r>
            <a:endParaRPr sz="171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e funcionamento da rede 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007475"/>
            <a:ext cx="8520600" cy="4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Conclusão Geral</a:t>
            </a:r>
            <a:endParaRPr b="1">
              <a:solidFill>
                <a:srgbClr val="0000FF"/>
              </a:solidFill>
            </a:endParaRPr>
          </a:p>
          <a:p>
            <a:pPr indent="-337369" lvl="0" marL="457200" rtl="0" algn="l">
              <a:spcBef>
                <a:spcPts val="1200"/>
              </a:spcBef>
              <a:spcAft>
                <a:spcPts val="0"/>
              </a:spcAft>
              <a:buSzPts val="1713"/>
              <a:buChar char="●"/>
            </a:pPr>
            <a:r>
              <a:rPr lang="pt-BR" sz="1712"/>
              <a:t>O Tor foi projetado em 2004 como uma solução robusta, de baixa latência e com princípios de segurança inovadores, como Perfect Forward Secrecy e Hidden Services, para proteger contra as ameaças da época.</a:t>
            </a:r>
            <a:endParaRPr sz="1712"/>
          </a:p>
          <a:p>
            <a:pPr indent="-337369" lvl="0" marL="457200" rtl="0" algn="l">
              <a:spcBef>
                <a:spcPts val="0"/>
              </a:spcBef>
              <a:spcAft>
                <a:spcPts val="0"/>
              </a:spcAft>
              <a:buSzPts val="1713"/>
              <a:buChar char="●"/>
            </a:pPr>
            <a:r>
              <a:rPr lang="pt-BR" sz="1712"/>
              <a:t>Mais de 20 anos depois, o cenário de ameaças é outro. Ataques inteligentes baseados em análise de tráfego e IA (Website Fingerprinting) se tornaram a principal vulnerabilidade, desafiando as proteções originais do Tor.</a:t>
            </a:r>
            <a:endParaRPr sz="1712"/>
          </a:p>
          <a:p>
            <a:pPr indent="-337369" lvl="0" marL="457200" rtl="0" algn="l">
              <a:spcBef>
                <a:spcPts val="0"/>
              </a:spcBef>
              <a:spcAft>
                <a:spcPts val="0"/>
              </a:spcAft>
              <a:buSzPts val="1713"/>
              <a:buChar char="●"/>
            </a:pPr>
            <a:r>
              <a:rPr lang="pt-BR" sz="1712"/>
              <a:t>A segurança de sistemas distribuídos complexos, como o Tor, não é um estado, mas um processo contínuo. A batalha pela privacidade digital exige constante pesquisa, adaptação e vigilância contra ameaças cada vez mais sofisticadas.</a:t>
            </a:r>
            <a:endParaRPr sz="171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r>
              <a:rPr lang="pt-BR"/>
              <a:t>eferências Bibliográficas</a:t>
            </a:r>
            <a:endParaRPr/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Dingledine, Roger, Nick Mathewson, and Paul F. Syverson. "Tor: The second-generation onion router." USENIX security symposium. Vol. 4. 2004.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I. Karunanayake, N. Ahmed, R. Malaney, R. Islam and S. K. Jha, "De-anonymisation attacks on Tor: A Survey," in IEEE Communications Surveys &amp; Tutorials, vol. 23, no. 4, pp. 2733-2766. 2021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 o tráfego na TOR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5564950" y="1319000"/>
            <a:ext cx="3416100" cy="32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Cliente escolhe um caminho com múltiplos nós (Onion Routers).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Para cada salto, o cliente negocia uma chave de sessão (DH key exchange).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O tráfego é criptografado em camadas (igual a uma cebola 🧅).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Cada nó só consegue descriptografar sua camada e encaminhar para o próximo.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Vários fluxos TCP podem compartilhar o mesmo circuito para eficiência.</a:t>
            </a:r>
            <a:endParaRPr sz="14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75" y="1533875"/>
            <a:ext cx="5388424" cy="27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Componentes-chave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11500"/>
            <a:ext cx="4727100" cy="3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Onion Proxy (OP):</a:t>
            </a:r>
            <a:r>
              <a:rPr lang="pt-BR"/>
              <a:t> Software cliente que monta os circuitos.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Onion Routers (ORs):</a:t>
            </a:r>
            <a:r>
              <a:rPr lang="pt-BR"/>
              <a:t> Nós voluntários que repassam os dados.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Directory Servers:</a:t>
            </a:r>
            <a:r>
              <a:rPr lang="pt-BR"/>
              <a:t> Mantêm a lista atualizada de ORs confiáveis.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Exit Nodes:</a:t>
            </a:r>
            <a:r>
              <a:rPr lang="pt-BR"/>
              <a:t> Último nó que conecta ao servidor de destino.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Rendezvous Points:</a:t>
            </a:r>
            <a:r>
              <a:rPr lang="pt-BR"/>
              <a:t> Permitem acesso a Serviços Ocultos (.onion).</a:t>
            </a:r>
            <a:endParaRPr/>
          </a:p>
        </p:txBody>
      </p:sp>
      <p:pic>
        <p:nvPicPr>
          <p:cNvPr id="93" name="Google Shape;93;p17" title="ChatGPT Image Jun 25, 2025, 05_03_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150" y="1091875"/>
            <a:ext cx="3691149" cy="369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Vulnerabilidades discutidas</a:t>
            </a:r>
            <a:endParaRPr/>
          </a:p>
        </p:txBody>
      </p:sp>
      <p:graphicFrame>
        <p:nvGraphicFramePr>
          <p:cNvPr id="99" name="Google Shape;99;p18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{A4BF1FE3-C389-482B-A4FB-DD9EBD4DEE14}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Tipo de Ataque</a:t>
                      </a:r>
                      <a:endParaRPr b="1"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Explicação</a:t>
                      </a:r>
                      <a:endParaRPr b="1"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End-to-End Timing Attack: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 o atacante observar o início e o fim do circuito, consegue correlacionar tráfego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Replay Attacks: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Tor evita usando novas chaves para cada circuito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Node Compromise: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 um atacante controla muitos nós, ele pode tentar análise de tráfego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DoS contra Directory Servers: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Pode tentar tirar a rede do ar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b="1"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Tagging / Tampering: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Tor implementa integridade nas células para mitigar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Tor: The Second-Generation Onion Router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Autores: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Roger Dingledine (The Free Haven Project);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Nick Mathewson (The Free Haven Project);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Paul Syverson (Naval Research Lab).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Objetivo: 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Apresentar o Tor, uma evolução do Onion Routing para comunicação anônima e de baixa latência.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507" y="1498075"/>
            <a:ext cx="2639799" cy="15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Tor: The Second-Generation Onion Router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FF"/>
                </a:solidFill>
              </a:rPr>
              <a:t>Contexto e Motivação</a:t>
            </a:r>
            <a:endParaRPr b="1" sz="2000"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Problema: Sistemas de anonimato tradicionais (como Mix-Net) têm alta latência ou falhas de segurança;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Solução proposta: Tor melhora o Onion Routing original com: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Sigilo perfeito (PFS);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Controle de congestionamento;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Serviços ocultos;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pt-BR" sz="2000"/>
              <a:t>Flexibilidade para aplicações TCP.</a:t>
            </a:r>
            <a:endParaRPr b="1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Tor: The Second-Generation Onion Router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FF"/>
                </a:solidFill>
              </a:rPr>
              <a:t> Melhorias do Tor vs. Onion Routing Clássico</a:t>
            </a:r>
            <a:endParaRPr b="1" sz="2000"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Perfect Forward Secrecy: Chaves temporárias por circuito;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Separação de protocolos: Usa SOCKS para compatibilidade;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Multiplexação de fluxos: Várias conexões por circuito;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Leaky Pipe: Tráfego pode sair em nós intermediários;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 sz="2000"/>
              <a:t>Servidores de diretório: Centralizam informações da rede.</a:t>
            </a:r>
            <a:endParaRPr b="1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